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94cf27c8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94cf27c8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94cf27c8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94cf27c8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94cf27c8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94cf27c8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94cf27c8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94cf27c8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94cf27c8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94cf27c8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94cf27c8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94cf27c8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94cf27c8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94cf27c8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94cf27c8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94cf27c8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94cf27c8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94cf27c8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3295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73A25"/>
              </a:buClr>
              <a:buSzPts val="3600"/>
              <a:buNone/>
              <a:defRPr sz="3600">
                <a:solidFill>
                  <a:srgbClr val="C73A2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digitaltrends.com/movies/best-movies-on-netflix-version-1735914947-2-2/#dt-heading-other-netflix-movi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4.png"/><Relationship Id="rId13" Type="http://schemas.openxmlformats.org/officeDocument/2006/relationships/image" Target="../media/image12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9.png"/><Relationship Id="rId15" Type="http://schemas.openxmlformats.org/officeDocument/2006/relationships/image" Target="../media/image17.png"/><Relationship Id="rId14" Type="http://schemas.openxmlformats.org/officeDocument/2006/relationships/image" Target="../media/image19.png"/><Relationship Id="rId17" Type="http://schemas.openxmlformats.org/officeDocument/2006/relationships/image" Target="../media/image24.png"/><Relationship Id="rId16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50 best Netflix Movies Analysis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575" y="1595450"/>
            <a:ext cx="1093225" cy="151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540000" dist="247650">
              <a:srgbClr val="000000">
                <a:alpha val="27000"/>
              </a:srgbClr>
            </a:outerShdw>
          </a:effectLst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 b="7995" l="12418" r="0" t="0"/>
          <a:stretch/>
        </p:blipFill>
        <p:spPr>
          <a:xfrm rot="-358453">
            <a:off x="172624" y="1690179"/>
            <a:ext cx="1237851" cy="1469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47650">
              <a:srgbClr val="000000">
                <a:alpha val="27000"/>
              </a:srgbClr>
            </a:outerShdw>
          </a:effectLst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84053">
            <a:off x="2727012" y="1646071"/>
            <a:ext cx="995427" cy="155743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247650">
              <a:srgbClr val="000000">
                <a:alpha val="27000"/>
              </a:srgbClr>
            </a:outerShdw>
          </a:effectLst>
        </p:spPr>
      </p:pic>
      <p:pic>
        <p:nvPicPr>
          <p:cNvPr descr="File:Netflix 2015 N logo.svg - Wikimedia Commons" id="68" name="Google Shape;6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1523" y="1716051"/>
            <a:ext cx="546251" cy="9912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0" stPos="0" sy="-100000" ky="0"/>
          </a:effectLst>
        </p:spPr>
      </p:pic>
      <p:sp>
        <p:nvSpPr>
          <p:cNvPr id="69" name="Google Shape;69;p13"/>
          <p:cNvSpPr txBox="1"/>
          <p:nvPr/>
        </p:nvSpPr>
        <p:spPr>
          <a:xfrm>
            <a:off x="5578000" y="2969075"/>
            <a:ext cx="3453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analysis examines the top 50 best Netflix movies based on IMDb ratings, revealing the trends and insights behind the platform's most acclaimed films.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" type="subTitle"/>
          </p:nvPr>
        </p:nvSpPr>
        <p:spPr>
          <a:xfrm>
            <a:off x="311700" y="1988323"/>
            <a:ext cx="44568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URL: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https://www.digitaltrends.com/movies/best-movies-on-netflix-version-1735914947-2-2/#dt-heading-other-netflix-movies</a:t>
            </a:r>
            <a:endParaRPr/>
          </a:p>
        </p:txBody>
      </p:sp>
      <p:sp>
        <p:nvSpPr>
          <p:cNvPr id="144" name="Google Shape;144;p22"/>
          <p:cNvSpPr txBox="1"/>
          <p:nvPr>
            <p:ph type="ctrTitle"/>
          </p:nvPr>
        </p:nvSpPr>
        <p:spPr>
          <a:xfrm>
            <a:off x="311700" y="3829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 </a:t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2243900" y="144697"/>
            <a:ext cx="2963800" cy="783700"/>
          </a:xfrm>
          <a:custGeom>
            <a:rect b="b" l="l" r="r" t="t"/>
            <a:pathLst>
              <a:path extrusionOk="0" h="31348" w="118552">
                <a:moveTo>
                  <a:pt x="0" y="31348"/>
                </a:moveTo>
                <a:cubicBezTo>
                  <a:pt x="14858" y="31348"/>
                  <a:pt x="37418" y="17691"/>
                  <a:pt x="34500" y="3122"/>
                </a:cubicBezTo>
                <a:cubicBezTo>
                  <a:pt x="33965" y="449"/>
                  <a:pt x="27006" y="1104"/>
                  <a:pt x="26345" y="3749"/>
                </a:cubicBezTo>
                <a:cubicBezTo>
                  <a:pt x="25331" y="7806"/>
                  <a:pt x="24025" y="12815"/>
                  <a:pt x="26345" y="16294"/>
                </a:cubicBezTo>
                <a:cubicBezTo>
                  <a:pt x="28317" y="19251"/>
                  <a:pt x="32248" y="20728"/>
                  <a:pt x="35754" y="21312"/>
                </a:cubicBezTo>
                <a:cubicBezTo>
                  <a:pt x="44106" y="22703"/>
                  <a:pt x="53603" y="18518"/>
                  <a:pt x="59590" y="12531"/>
                </a:cubicBezTo>
                <a:cubicBezTo>
                  <a:pt x="62395" y="9726"/>
                  <a:pt x="64607" y="5004"/>
                  <a:pt x="63353" y="1240"/>
                </a:cubicBezTo>
                <a:cubicBezTo>
                  <a:pt x="62758" y="-545"/>
                  <a:pt x="58884" y="-229"/>
                  <a:pt x="57708" y="1240"/>
                </a:cubicBezTo>
                <a:cubicBezTo>
                  <a:pt x="54418" y="5350"/>
                  <a:pt x="52907" y="12541"/>
                  <a:pt x="55826" y="16922"/>
                </a:cubicBezTo>
                <a:cubicBezTo>
                  <a:pt x="58530" y="20980"/>
                  <a:pt x="63745" y="22905"/>
                  <a:pt x="68371" y="24449"/>
                </a:cubicBezTo>
                <a:cubicBezTo>
                  <a:pt x="73532" y="26171"/>
                  <a:pt x="80327" y="27085"/>
                  <a:pt x="84680" y="23821"/>
                </a:cubicBezTo>
                <a:cubicBezTo>
                  <a:pt x="86855" y="22190"/>
                  <a:pt x="87069" y="18907"/>
                  <a:pt x="87816" y="16294"/>
                </a:cubicBezTo>
                <a:cubicBezTo>
                  <a:pt x="88622" y="13473"/>
                  <a:pt x="89265" y="5439"/>
                  <a:pt x="87189" y="7513"/>
                </a:cubicBezTo>
                <a:cubicBezTo>
                  <a:pt x="83185" y="11514"/>
                  <a:pt x="85305" y="19738"/>
                  <a:pt x="88444" y="24449"/>
                </a:cubicBezTo>
                <a:cubicBezTo>
                  <a:pt x="91286" y="28715"/>
                  <a:pt x="98382" y="27265"/>
                  <a:pt x="103498" y="27585"/>
                </a:cubicBezTo>
                <a:cubicBezTo>
                  <a:pt x="107692" y="27847"/>
                  <a:pt x="111966" y="29858"/>
                  <a:pt x="116043" y="28839"/>
                </a:cubicBezTo>
                <a:cubicBezTo>
                  <a:pt x="118041" y="28340"/>
                  <a:pt x="118552" y="25253"/>
                  <a:pt x="118552" y="2319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04800" y="2343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 with IMDB rate &gt; 8.5</a:t>
            </a:r>
            <a:endParaRPr/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50"/>
              <a:t>Interstellar (2014)     </a:t>
            </a:r>
            <a:r>
              <a:rPr lang="en" sz="2550"/>
              <a:t>169m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Imdb rate:</a:t>
            </a:r>
            <a:r>
              <a:rPr lang="en" sz="2550"/>
              <a:t> 8.7/10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Genre</a:t>
            </a:r>
            <a:r>
              <a:rPr lang="en" sz="2550"/>
              <a:t>: </a:t>
            </a:r>
            <a:r>
              <a:rPr lang="en" sz="2550">
                <a:solidFill>
                  <a:srgbClr val="C73A25"/>
                </a:solidFill>
                <a:highlight>
                  <a:srgbClr val="FFFFFF"/>
                </a:highlight>
              </a:rPr>
              <a:t>Adventure</a:t>
            </a:r>
            <a:r>
              <a:rPr lang="en" sz="2550">
                <a:solidFill>
                  <a:srgbClr val="1F1F1F"/>
                </a:solidFill>
                <a:highlight>
                  <a:srgbClr val="FFFFFF"/>
                </a:highlight>
              </a:rPr>
              <a:t>, </a:t>
            </a:r>
            <a:r>
              <a:rPr lang="en" sz="2550">
                <a:solidFill>
                  <a:srgbClr val="C73A25"/>
                </a:solidFill>
                <a:highlight>
                  <a:srgbClr val="FFFFFF"/>
                </a:highlight>
              </a:rPr>
              <a:t>Drama</a:t>
            </a:r>
            <a:r>
              <a:rPr lang="en" sz="2550">
                <a:solidFill>
                  <a:srgbClr val="1F1F1F"/>
                </a:solidFill>
                <a:highlight>
                  <a:srgbClr val="FFFFFF"/>
                </a:highlight>
              </a:rPr>
              <a:t>, </a:t>
            </a:r>
            <a:r>
              <a:rPr lang="en" sz="2550">
                <a:solidFill>
                  <a:srgbClr val="C73A25"/>
                </a:solidFill>
                <a:highlight>
                  <a:srgbClr val="FFFFFF"/>
                </a:highlight>
              </a:rPr>
              <a:t>Science Fiction</a:t>
            </a:r>
            <a:endParaRPr sz="2550">
              <a:solidFill>
                <a:srgbClr val="C73A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50"/>
              <a:t>Spider-Man: Across the Spider-Verse (2023)  </a:t>
            </a:r>
            <a:r>
              <a:rPr lang="en" sz="2550"/>
              <a:t>140m</a:t>
            </a:r>
            <a:endParaRPr sz="255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Imdb rate:</a:t>
            </a:r>
            <a:r>
              <a:rPr b="1" lang="en" sz="2550"/>
              <a:t> 8.7/10</a:t>
            </a:r>
            <a:endParaRPr b="1" sz="255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Genre:</a:t>
            </a:r>
            <a:r>
              <a:rPr b="1" lang="en" sz="2550"/>
              <a:t> </a:t>
            </a:r>
            <a:r>
              <a:rPr lang="en" sz="2550">
                <a:solidFill>
                  <a:srgbClr val="C73A25"/>
                </a:solidFill>
                <a:highlight>
                  <a:srgbClr val="FFFFFF"/>
                </a:highlight>
              </a:rPr>
              <a:t>Animation, Action, Adventure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75" y="2430625"/>
            <a:ext cx="1601024" cy="2401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820000" dist="266700">
              <a:srgbClr val="000000">
                <a:alpha val="50000"/>
              </a:srgbClr>
            </a:outerShdw>
          </a:effectLst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987" y="966169"/>
            <a:ext cx="1534400" cy="23016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820000" dist="3619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300" y="18730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 with IMDB rate &lt; 5.7</a:t>
            </a:r>
            <a:endParaRPr/>
          </a:p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50"/>
              <a:t>The Six Triple Eight (2024)     </a:t>
            </a:r>
            <a:r>
              <a:rPr lang="en" sz="2550"/>
              <a:t>127m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Imdb rate:</a:t>
            </a:r>
            <a:r>
              <a:rPr lang="en" sz="2550"/>
              <a:t> 5.6/10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Genre</a:t>
            </a:r>
            <a:r>
              <a:rPr lang="en" sz="2550"/>
              <a:t>:</a:t>
            </a:r>
            <a:r>
              <a:rPr lang="en" sz="2550">
                <a:solidFill>
                  <a:srgbClr val="1F1F1F"/>
                </a:solidFill>
                <a:highlight>
                  <a:srgbClr val="FFFFFF"/>
                </a:highlight>
              </a:rPr>
              <a:t> </a:t>
            </a:r>
            <a:r>
              <a:rPr lang="en" sz="2550">
                <a:solidFill>
                  <a:srgbClr val="C73A25"/>
                </a:solidFill>
                <a:highlight>
                  <a:srgbClr val="FFFFFF"/>
                </a:highlight>
              </a:rPr>
              <a:t>Drama</a:t>
            </a:r>
            <a:r>
              <a:rPr lang="en" sz="2550">
                <a:solidFill>
                  <a:srgbClr val="1F1F1F"/>
                </a:solidFill>
                <a:highlight>
                  <a:srgbClr val="FFFFFF"/>
                </a:highlight>
              </a:rPr>
              <a:t>, </a:t>
            </a:r>
            <a:r>
              <a:rPr lang="en" sz="2550">
                <a:solidFill>
                  <a:srgbClr val="C73A25"/>
                </a:solidFill>
                <a:highlight>
                  <a:srgbClr val="FFFFFF"/>
                </a:highlight>
              </a:rPr>
              <a:t>War</a:t>
            </a:r>
            <a:endParaRPr sz="2550">
              <a:solidFill>
                <a:srgbClr val="C73A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C73A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50"/>
              <a:t>The Union (2024)     </a:t>
            </a:r>
            <a:r>
              <a:rPr lang="en" sz="2550"/>
              <a:t>109m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Imdb rate:</a:t>
            </a:r>
            <a:r>
              <a:rPr lang="en" sz="2550"/>
              <a:t> 5.5/10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Genre</a:t>
            </a:r>
            <a:r>
              <a:rPr lang="en" sz="2550"/>
              <a:t>: </a:t>
            </a:r>
            <a:r>
              <a:rPr lang="en" sz="2550">
                <a:solidFill>
                  <a:srgbClr val="C73A25"/>
                </a:solidFill>
                <a:highlight>
                  <a:srgbClr val="FFFFFF"/>
                </a:highlight>
              </a:rPr>
              <a:t>Action</a:t>
            </a:r>
            <a:r>
              <a:rPr lang="en" sz="2550">
                <a:solidFill>
                  <a:srgbClr val="1F1F1F"/>
                </a:solidFill>
                <a:highlight>
                  <a:srgbClr val="FFFFFF"/>
                </a:highlight>
              </a:rPr>
              <a:t>, </a:t>
            </a:r>
            <a:r>
              <a:rPr lang="en" sz="2550">
                <a:solidFill>
                  <a:srgbClr val="C73A25"/>
                </a:solidFill>
                <a:highlight>
                  <a:srgbClr val="FFFFFF"/>
                </a:highlight>
              </a:rPr>
              <a:t>Comedy</a:t>
            </a:r>
            <a:endParaRPr sz="2550">
              <a:solidFill>
                <a:srgbClr val="C73A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C73A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50"/>
              <a:t>Afraid (2024)     </a:t>
            </a:r>
            <a:r>
              <a:rPr lang="en" sz="2550"/>
              <a:t>84m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Imdb rate:</a:t>
            </a:r>
            <a:r>
              <a:rPr lang="en" sz="2550"/>
              <a:t> 5.1/10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Genre</a:t>
            </a:r>
            <a:r>
              <a:rPr lang="en" sz="2550"/>
              <a:t>: </a:t>
            </a:r>
            <a:r>
              <a:rPr lang="en" sz="2550">
                <a:solidFill>
                  <a:srgbClr val="C73A25"/>
                </a:solidFill>
                <a:highlight>
                  <a:srgbClr val="FFFFFF"/>
                </a:highlight>
              </a:rPr>
              <a:t>Horror, Science Fiction, Thriller</a:t>
            </a:r>
            <a:endParaRPr sz="2550">
              <a:solidFill>
                <a:srgbClr val="C73A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C73A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50"/>
              <a:t>The Deliverance (2024)     </a:t>
            </a:r>
            <a:r>
              <a:rPr lang="en" sz="2550"/>
              <a:t>112m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Imdb rate:</a:t>
            </a:r>
            <a:r>
              <a:rPr lang="en" sz="2550"/>
              <a:t> 5.1/10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50">
                <a:solidFill>
                  <a:srgbClr val="232959"/>
                </a:solidFill>
              </a:rPr>
              <a:t>Genre</a:t>
            </a:r>
            <a:r>
              <a:rPr lang="en" sz="2550"/>
              <a:t>: </a:t>
            </a:r>
            <a:r>
              <a:rPr lang="en" sz="2550">
                <a:solidFill>
                  <a:srgbClr val="C73A25"/>
                </a:solidFill>
                <a:highlight>
                  <a:srgbClr val="FFFFFF"/>
                </a:highlight>
              </a:rPr>
              <a:t>Horror</a:t>
            </a:r>
            <a:r>
              <a:rPr lang="en" sz="2550">
                <a:solidFill>
                  <a:srgbClr val="1F1F1F"/>
                </a:solidFill>
                <a:highlight>
                  <a:srgbClr val="FFFFFF"/>
                </a:highlight>
              </a:rPr>
              <a:t>, </a:t>
            </a:r>
            <a:r>
              <a:rPr lang="en" sz="2550">
                <a:solidFill>
                  <a:srgbClr val="C73A25"/>
                </a:solidFill>
                <a:highlight>
                  <a:srgbClr val="FFFFFF"/>
                </a:highlight>
              </a:rPr>
              <a:t>Thriller</a:t>
            </a:r>
            <a:endParaRPr sz="2550">
              <a:solidFill>
                <a:srgbClr val="C73A25"/>
              </a:solidFill>
              <a:highlight>
                <a:srgbClr val="FFFFFF"/>
              </a:highlight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613" y="3029812"/>
            <a:ext cx="1149050" cy="1723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060000" dist="238125">
              <a:srgbClr val="000000">
                <a:alpha val="64000"/>
              </a:srgbClr>
            </a:outerShdw>
          </a:effectLst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613" y="1417447"/>
            <a:ext cx="1149050" cy="17235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060000" dist="238125">
              <a:srgbClr val="000000">
                <a:alpha val="64000"/>
              </a:srgbClr>
            </a:outerShdw>
          </a:effectLst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6645" y="1417425"/>
            <a:ext cx="1149050" cy="17235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060000" dist="238125">
              <a:srgbClr val="000000">
                <a:alpha val="64000"/>
              </a:srgbClr>
            </a:outerShdw>
          </a:effectLst>
        </p:spPr>
      </p:pic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6650" y="3029825"/>
            <a:ext cx="1149050" cy="17235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060000" dist="238125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179325" y="17935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 with Comedy Genre</a:t>
            </a:r>
            <a:endParaRPr/>
          </a:p>
        </p:txBody>
      </p:sp>
      <p:sp>
        <p:nvSpPr>
          <p:cNvPr id="93" name="Google Shape;93;p16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effectLst>
            <a:outerShdw blurRad="57150" rotWithShape="0" algn="bl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0" l="-11930" r="11930" t="0"/>
          <a:stretch/>
        </p:blipFill>
        <p:spPr>
          <a:xfrm>
            <a:off x="212524" y="1392875"/>
            <a:ext cx="1446375" cy="2169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220000" dist="190500">
              <a:srgbClr val="000000">
                <a:alpha val="50000"/>
              </a:srgbClr>
            </a:outerShdw>
          </a:effectLst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900" y="1392850"/>
            <a:ext cx="1446375" cy="216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220000" dist="190500">
              <a:srgbClr val="000000">
                <a:alpha val="50000"/>
              </a:srgbClr>
            </a:outerShdw>
          </a:effectLst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650" y="1392862"/>
            <a:ext cx="1446375" cy="2169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220000" dist="190500">
              <a:srgbClr val="000000">
                <a:alpha val="50000"/>
              </a:srgbClr>
            </a:outerShdw>
          </a:effectLst>
        </p:spPr>
      </p:pic>
      <p:pic>
        <p:nvPicPr>
          <p:cNvPr id="97" name="Google Shape;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025" y="1392862"/>
            <a:ext cx="1446375" cy="21695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220000" dist="190500">
              <a:srgbClr val="000000">
                <a:alpha val="50000"/>
              </a:srgbClr>
            </a:outerShdw>
          </a:effectLst>
        </p:spPr>
      </p:pic>
      <p:pic>
        <p:nvPicPr>
          <p:cNvPr id="98" name="Google Shape;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5263" y="1392850"/>
            <a:ext cx="1446375" cy="21695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220000" dist="190500">
              <a:srgbClr val="000000">
                <a:alpha val="50000"/>
              </a:srgbClr>
            </a:outerShdw>
          </a:effectLst>
        </p:spPr>
      </p:pic>
      <p:pic>
        <p:nvPicPr>
          <p:cNvPr id="99" name="Google Shape;9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4398" y="1392863"/>
            <a:ext cx="1487076" cy="2169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220000" dist="19050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1875" y="3562425"/>
            <a:ext cx="888475" cy="133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800000" dist="123825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07798" y="3562400"/>
            <a:ext cx="888475" cy="13327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800000" dist="123825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3737" y="3562412"/>
            <a:ext cx="888475" cy="1332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800000" dist="123825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3275" y="3562400"/>
            <a:ext cx="888475" cy="1332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800000" dist="123825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57051" y="3562400"/>
            <a:ext cx="888475" cy="13327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800000" dist="123825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38750" y="3584300"/>
            <a:ext cx="859275" cy="1288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800000" dist="123825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98037" y="3562438"/>
            <a:ext cx="888476" cy="13326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800000" dist="123825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55225" y="3562426"/>
            <a:ext cx="888476" cy="133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800000" dist="123825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743700" y="3562425"/>
            <a:ext cx="888476" cy="13326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800000" dist="1238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709675" y="125475"/>
            <a:ext cx="661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Genre Distribution Plot 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00" y="833988"/>
            <a:ext cx="7644306" cy="34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/>
        </p:nvSpPr>
        <p:spPr>
          <a:xfrm>
            <a:off x="584100" y="203850"/>
            <a:ext cx="74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IMDb Rating Vs Duration Plot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25" y="971850"/>
            <a:ext cx="6066340" cy="33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4294967295" type="title"/>
          </p:nvPr>
        </p:nvSpPr>
        <p:spPr>
          <a:xfrm>
            <a:off x="499875" y="2260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Top 8 Actors by Number of Movies Plot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00" y="1096450"/>
            <a:ext cx="7114335" cy="31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694025" y="3882150"/>
            <a:ext cx="730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IMDb Ratings of Movies for Top 8 Actors (by number of movies)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75" y="135325"/>
            <a:ext cx="6805025" cy="37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172500" y="0"/>
            <a:ext cx="854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IMDb Ratings for Movies of </a:t>
            </a:r>
            <a:r>
              <a:rPr lang="en" sz="28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Jenna Ortega</a:t>
            </a: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" sz="28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Morgan Freeman</a:t>
            </a: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and </a:t>
            </a:r>
            <a:r>
              <a:rPr lang="en" sz="28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Chris Hemsworth</a:t>
            </a:r>
            <a:endParaRPr u="sng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325" y="1046700"/>
            <a:ext cx="5990274" cy="32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